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Lst>
  <p:sldIdLst>
    <p:sldId id="257" r:id="rId5"/>
    <p:sldId id="262" r:id="rId6"/>
    <p:sldId id="272" r:id="rId7"/>
    <p:sldId id="264" r:id="rId8"/>
    <p:sldId id="265" r:id="rId9"/>
    <p:sldId id="266" r:id="rId10"/>
    <p:sldId id="267" r:id="rId11"/>
    <p:sldId id="268" r:id="rId12"/>
    <p:sldId id="281" r:id="rId13"/>
    <p:sldId id="269" r:id="rId14"/>
    <p:sldId id="273" r:id="rId15"/>
    <p:sldId id="270" r:id="rId16"/>
    <p:sldId id="274" r:id="rId17"/>
    <p:sldId id="275" r:id="rId18"/>
    <p:sldId id="276" r:id="rId19"/>
    <p:sldId id="286" r:id="rId20"/>
    <p:sldId id="282" r:id="rId21"/>
    <p:sldId id="283" r:id="rId22"/>
    <p:sldId id="285" r:id="rId23"/>
    <p:sldId id="284" r:id="rId24"/>
    <p:sldId id="277" r:id="rId25"/>
    <p:sldId id="278" r:id="rId26"/>
    <p:sldId id="279" r:id="rId27"/>
    <p:sldId id="287" r:id="rId28"/>
    <p:sldId id="280"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p:scale>
          <a:sx n="62" d="100"/>
          <a:sy n="62" d="100"/>
        </p:scale>
        <p:origin x="-1020" y="-3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12/30/2021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20562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12/30/2021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404484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12/30/2021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7509775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12/30/2021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8646134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12/30/2021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7574917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12/30/2021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6046346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12/30/2021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9787993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12/30/2021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7275445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12/30/2021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0720978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12/30/2021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8510968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12/30/2021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91888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A2B21-3FCD-4721-B95C-427943F61125}" type="datetime1">
              <a:rPr lang="en-US" smtClean="0"/>
              <a:t>12/30/2021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30875967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FA2B21-3FCD-4721-B95C-427943F61125}" type="datetime1">
              <a:rPr lang="en-US" smtClean="0"/>
              <a:t>12/30/2021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8815965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5574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03636942-C211-4B28-8DBD-C953E00AF71B}" type="datetime1">
              <a:rPr lang="en-US" smtClean="0"/>
              <a:t>12/30/2021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935957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12/30/2021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01755323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12/30/2021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55664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extLst>
              <a:ext uri="{BEBA8EAE-BF5A-486C-A8C5-ECC9F3942E4B}">
                <a14:imgProps xmlns:a14="http://schemas.microsoft.com/office/drawing/2010/main">
                  <a14:imgLayer r:embed="rId20">
                    <a14:imgEffect>
                      <a14:sharpenSoften amount="-37000"/>
                    </a14:imgEffect>
                    <a14:imgEffect>
                      <a14:brightnessContrast bright="-33000" contrast="-39000"/>
                    </a14:imgEffect>
                  </a14:imgLayer>
                </a14:imgProps>
              </a:ext>
            </a:extLst>
          </a:blip>
          <a:srcRect/>
          <a:stretch>
            <a:fillRect l="-19000" r="-19000"/>
          </a:stretch>
        </a:blipFill>
        <a:effectLst/>
      </p:bgPr>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1">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F6FA2B21-3FCD-4721-B95C-427943F61125}" type="datetime1">
              <a:rPr lang="en-US" smtClean="0"/>
              <a:t>12/30/2021</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00759509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xmlns="" id="{8045422F-7258-40AC-BD2E-2469AA448922}"/>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43000"/>
                    </a14:imgEffect>
                  </a14:imgLayer>
                </a14:imgProps>
              </a:ext>
              <a:ext uri="{28A0092B-C50C-407E-A947-70E740481C1C}">
                <a14:useLocalDpi xmlns:a14="http://schemas.microsoft.com/office/drawing/2010/main" val="0"/>
              </a:ext>
            </a:extLst>
          </a:blip>
          <a:srcRect/>
          <a:stretch/>
        </p:blipFill>
        <p:spPr>
          <a:xfrm>
            <a:off x="20" y="10"/>
            <a:ext cx="12191980" cy="6857990"/>
          </a:xfrm>
          <a:prstGeom prst="rect">
            <a:avLst/>
          </a:prstGeom>
          <a:blipFill>
            <a:blip r:embed="rId4"/>
            <a:stretch>
              <a:fillRect/>
            </a:stretch>
          </a:blipFill>
        </p:spPr>
      </p:pic>
      <p:pic>
        <p:nvPicPr>
          <p:cNvPr id="7" name="Picture 6">
            <a:extLst>
              <a:ext uri="{FF2B5EF4-FFF2-40B4-BE49-F238E27FC236}">
                <a16:creationId xmlns:a16="http://schemas.microsoft.com/office/drawing/2014/main" xmlns="" id="{7653B039-7932-4527-8FF6-A82387B6CA6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86746" y="2095500"/>
            <a:ext cx="4180205" cy="2609850"/>
          </a:xfrm>
          <a:prstGeom prst="rect">
            <a:avLst/>
          </a:prstGeom>
          <a:noFill/>
          <a:ln>
            <a:noFill/>
          </a:ln>
        </p:spPr>
      </p:pic>
      <p:sp>
        <p:nvSpPr>
          <p:cNvPr id="4" name="Rectangle: Rounded Corners 3">
            <a:extLst>
              <a:ext uri="{FF2B5EF4-FFF2-40B4-BE49-F238E27FC236}">
                <a16:creationId xmlns:a16="http://schemas.microsoft.com/office/drawing/2014/main" xmlns="" id="{C39EDC44-88C7-4131-8FC1-861304C2F339}"/>
              </a:ext>
            </a:extLst>
          </p:cNvPr>
          <p:cNvSpPr/>
          <p:nvPr/>
        </p:nvSpPr>
        <p:spPr>
          <a:xfrm>
            <a:off x="5861010" y="1975104"/>
            <a:ext cx="5120640" cy="290779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026" name="Picture 2" descr="Data Science Internship in Noida at Flip Robo Technologies | Internshala">
            <a:extLst>
              <a:ext uri="{FF2B5EF4-FFF2-40B4-BE49-F238E27FC236}">
                <a16:creationId xmlns:a16="http://schemas.microsoft.com/office/drawing/2014/main" xmlns="" id="{026A99DA-99FF-4862-9DF9-0C62AD1925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6746" y="2594457"/>
            <a:ext cx="3452579"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B0CF55-5B44-48F4-A264-B9F46292EE16}"/>
              </a:ext>
            </a:extLst>
          </p:cNvPr>
          <p:cNvSpPr>
            <a:spLocks noGrp="1"/>
          </p:cNvSpPr>
          <p:nvPr>
            <p:ph type="title"/>
          </p:nvPr>
        </p:nvSpPr>
        <p:spPr>
          <a:xfrm>
            <a:off x="1397286" y="618517"/>
            <a:ext cx="9113178" cy="963703"/>
          </a:xfrm>
        </p:spPr>
        <p:txBody>
          <a:bodyPr>
            <a:normAutofit fontScale="90000"/>
          </a:bodyPr>
          <a:lstStyle/>
          <a:p>
            <a:pPr marL="0" marR="0" lvl="0" indent="0" defTabSz="914400" rtl="0" eaLnBrk="0" fontAlgn="base" latinLnBrk="0" hangingPunct="0">
              <a:lnSpc>
                <a:spcPct val="100000"/>
              </a:lnSpc>
              <a:spcBef>
                <a:spcPct val="0"/>
              </a:spcBef>
              <a:spcAft>
                <a:spcPct val="0"/>
              </a:spcAft>
              <a:tabLst/>
            </a:pPr>
            <a:r>
              <a:rPr kumimoji="0" lang="en-US" altLang="en-US" sz="1200" b="0" i="0" u="none" strike="noStrike" cap="none" normalizeH="0" baseline="0" dirty="0">
                <a:ln>
                  <a:noFill/>
                </a:ln>
                <a:solidFill>
                  <a:schemeClr val="tx1"/>
                </a:solidFill>
                <a:effectLst/>
              </a:rPr>
              <a:t/>
            </a:r>
            <a:br>
              <a:rPr kumimoji="0" lang="en-US" altLang="en-US" sz="1200" b="0" i="0" u="none" strike="noStrike" cap="none" normalizeH="0" baseline="0" dirty="0">
                <a:ln>
                  <a:noFill/>
                </a:ln>
                <a:solidFill>
                  <a:schemeClr val="tx1"/>
                </a:solidFill>
                <a:effectLst/>
              </a:rPr>
            </a:br>
            <a:r>
              <a:rPr kumimoji="0" lang="en-US" altLang="en-US" sz="1200" b="0" i="0" u="none" strike="noStrike" cap="none" normalizeH="0" baseline="0" dirty="0">
                <a:ln>
                  <a:noFill/>
                </a:ln>
                <a:solidFill>
                  <a:schemeClr val="tx1"/>
                </a:solidFill>
                <a:effectLst/>
              </a:rPr>
              <a:t/>
            </a:r>
            <a:br>
              <a:rPr kumimoji="0" lang="en-US" altLang="en-US" sz="1200" b="0" i="0" u="none" strike="noStrike" cap="none" normalizeH="0" baseline="0" dirty="0">
                <a:ln>
                  <a:noFill/>
                </a:ln>
                <a:solidFill>
                  <a:schemeClr val="tx1"/>
                </a:solidFill>
                <a:effectLst/>
              </a:rPr>
            </a:br>
            <a:r>
              <a:rPr kumimoji="0" lang="en-US" altLang="en-US" sz="4000" b="1" i="0" u="sng"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Model/s Development and Evaluation</a:t>
            </a:r>
            <a:r>
              <a:rPr kumimoji="0" lang="en-US" altLang="en-US" sz="40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r>
              <a:rPr kumimoji="0" lang="en-US" altLang="en-US" sz="1200" b="0" i="0" u="none" strike="noStrike" cap="none" normalizeH="0" baseline="0" dirty="0">
                <a:ln>
                  <a:noFill/>
                </a:ln>
                <a:solidFill>
                  <a:schemeClr val="tx1"/>
                </a:solidFill>
                <a:effectLst/>
              </a:rPr>
              <a:t/>
            </a:r>
            <a:br>
              <a:rPr kumimoji="0" lang="en-US" altLang="en-US" sz="1200" b="0" i="0" u="none" strike="noStrike" cap="none" normalizeH="0" baseline="0" dirty="0">
                <a:ln>
                  <a:noFill/>
                </a:ln>
                <a:solidFill>
                  <a:schemeClr val="tx1"/>
                </a:solidFill>
                <a:effectLst/>
              </a:rPr>
            </a:br>
            <a:endParaRPr lang="en-IN" dirty="0"/>
          </a:p>
        </p:txBody>
      </p:sp>
      <p:sp>
        <p:nvSpPr>
          <p:cNvPr id="3" name="Content Placeholder 2">
            <a:extLst>
              <a:ext uri="{FF2B5EF4-FFF2-40B4-BE49-F238E27FC236}">
                <a16:creationId xmlns:a16="http://schemas.microsoft.com/office/drawing/2014/main" xmlns="" id="{D5B843C4-D0CE-4F12-BC30-D793BE755613}"/>
              </a:ext>
            </a:extLst>
          </p:cNvPr>
          <p:cNvSpPr>
            <a:spLocks noGrp="1"/>
          </p:cNvSpPr>
          <p:nvPr>
            <p:ph sz="quarter" idx="13"/>
          </p:nvPr>
        </p:nvSpPr>
        <p:spPr>
          <a:xfrm>
            <a:off x="914087" y="1818526"/>
            <a:ext cx="10363826" cy="3913096"/>
          </a:xfrm>
        </p:spPr>
        <p:txBody>
          <a:bodyPr/>
          <a:lstStyle/>
          <a:p>
            <a:r>
              <a:rPr kumimoji="0" lang="en-US" altLang="en-US" sz="2000" b="0" i="0" u="sng"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Identification of possible problem-solving approaches (methods) Visualizations</a:t>
            </a:r>
            <a:endParaRPr lang="en-IN" dirty="0"/>
          </a:p>
        </p:txBody>
      </p:sp>
      <p:sp>
        <p:nvSpPr>
          <p:cNvPr id="17" name="Rectangle 14">
            <a:extLst>
              <a:ext uri="{FF2B5EF4-FFF2-40B4-BE49-F238E27FC236}">
                <a16:creationId xmlns:a16="http://schemas.microsoft.com/office/drawing/2014/main" xmlns="" id="{B366AEAE-1BBC-4675-A41F-8B0454005202}"/>
              </a:ext>
            </a:extLst>
          </p:cNvPr>
          <p:cNvSpPr>
            <a:spLocks noChangeArrowheads="1"/>
          </p:cNvSpPr>
          <p:nvPr/>
        </p:nvSpPr>
        <p:spPr bwMode="auto">
          <a:xfrm>
            <a:off x="45720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343025" algn="l"/>
              </a:tabLst>
              <a:defRPr>
                <a:solidFill>
                  <a:schemeClr val="tx1"/>
                </a:solidFill>
                <a:latin typeface="Arial" panose="020B0604020202020204" pitchFamily="34" charset="0"/>
              </a:defRPr>
            </a:lvl1pPr>
            <a:lvl2pPr eaLnBrk="0" fontAlgn="base" hangingPunct="0">
              <a:spcBef>
                <a:spcPct val="0"/>
              </a:spcBef>
              <a:spcAft>
                <a:spcPct val="0"/>
              </a:spcAft>
              <a:tabLst>
                <a:tab pos="1343025" algn="l"/>
              </a:tabLst>
              <a:defRPr>
                <a:solidFill>
                  <a:schemeClr val="tx1"/>
                </a:solidFill>
                <a:latin typeface="Arial" panose="020B0604020202020204" pitchFamily="34" charset="0"/>
              </a:defRPr>
            </a:lvl2pPr>
            <a:lvl3pPr eaLnBrk="0" fontAlgn="base" hangingPunct="0">
              <a:spcBef>
                <a:spcPct val="0"/>
              </a:spcBef>
              <a:spcAft>
                <a:spcPct val="0"/>
              </a:spcAft>
              <a:tabLst>
                <a:tab pos="1343025" algn="l"/>
              </a:tabLst>
              <a:defRPr>
                <a:solidFill>
                  <a:schemeClr val="tx1"/>
                </a:solidFill>
                <a:latin typeface="Arial" panose="020B0604020202020204" pitchFamily="34" charset="0"/>
              </a:defRPr>
            </a:lvl3pPr>
            <a:lvl4pPr eaLnBrk="0" fontAlgn="base" hangingPunct="0">
              <a:spcBef>
                <a:spcPct val="0"/>
              </a:spcBef>
              <a:spcAft>
                <a:spcPct val="0"/>
              </a:spcAft>
              <a:tabLst>
                <a:tab pos="1343025" algn="l"/>
              </a:tabLst>
              <a:defRPr>
                <a:solidFill>
                  <a:schemeClr val="tx1"/>
                </a:solidFill>
                <a:latin typeface="Arial" panose="020B0604020202020204" pitchFamily="34" charset="0"/>
              </a:defRPr>
            </a:lvl4pPr>
            <a:lvl5pPr eaLnBrk="0" fontAlgn="base" hangingPunct="0">
              <a:spcBef>
                <a:spcPct val="0"/>
              </a:spcBef>
              <a:spcAft>
                <a:spcPct val="0"/>
              </a:spcAft>
              <a:tabLst>
                <a:tab pos="1343025" algn="l"/>
              </a:tabLst>
              <a:defRPr>
                <a:solidFill>
                  <a:schemeClr val="tx1"/>
                </a:solidFill>
                <a:latin typeface="Arial" panose="020B0604020202020204" pitchFamily="34" charset="0"/>
              </a:defRPr>
            </a:lvl5pPr>
            <a:lvl6pPr eaLnBrk="0" fontAlgn="base" hangingPunct="0">
              <a:spcBef>
                <a:spcPct val="0"/>
              </a:spcBef>
              <a:spcAft>
                <a:spcPct val="0"/>
              </a:spcAft>
              <a:tabLst>
                <a:tab pos="1343025" algn="l"/>
              </a:tabLst>
              <a:defRPr>
                <a:solidFill>
                  <a:schemeClr val="tx1"/>
                </a:solidFill>
                <a:latin typeface="Arial" panose="020B0604020202020204" pitchFamily="34" charset="0"/>
              </a:defRPr>
            </a:lvl6pPr>
            <a:lvl7pPr eaLnBrk="0" fontAlgn="base" hangingPunct="0">
              <a:spcBef>
                <a:spcPct val="0"/>
              </a:spcBef>
              <a:spcAft>
                <a:spcPct val="0"/>
              </a:spcAft>
              <a:tabLst>
                <a:tab pos="1343025" algn="l"/>
              </a:tabLst>
              <a:defRPr>
                <a:solidFill>
                  <a:schemeClr val="tx1"/>
                </a:solidFill>
                <a:latin typeface="Arial" panose="020B0604020202020204" pitchFamily="34" charset="0"/>
              </a:defRPr>
            </a:lvl7pPr>
            <a:lvl8pPr eaLnBrk="0" fontAlgn="base" hangingPunct="0">
              <a:spcBef>
                <a:spcPct val="0"/>
              </a:spcBef>
              <a:spcAft>
                <a:spcPct val="0"/>
              </a:spcAft>
              <a:tabLst>
                <a:tab pos="1343025" algn="l"/>
              </a:tabLst>
              <a:defRPr>
                <a:solidFill>
                  <a:schemeClr val="tx1"/>
                </a:solidFill>
                <a:latin typeface="Arial" panose="020B0604020202020204" pitchFamily="34" charset="0"/>
              </a:defRPr>
            </a:lvl8pPr>
            <a:lvl9pPr eaLnBrk="0" fontAlgn="base" hangingPunct="0">
              <a:spcBef>
                <a:spcPct val="0"/>
              </a:spcBef>
              <a:spcAft>
                <a:spcPct val="0"/>
              </a:spcAft>
              <a:tabLst>
                <a:tab pos="13430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343025" algn="l"/>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343025" algn="l"/>
              </a:tabLst>
            </a:pPr>
            <a:r>
              <a:rPr kumimoji="0" lang="en-US" altLang="en-US" sz="2000" b="1"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343025" algn="l"/>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15">
            <a:extLst>
              <a:ext uri="{FF2B5EF4-FFF2-40B4-BE49-F238E27FC236}">
                <a16:creationId xmlns:a16="http://schemas.microsoft.com/office/drawing/2014/main" xmlns="" id="{4C80D77E-6E1E-4726-B4C9-EAE24754382A}"/>
              </a:ext>
            </a:extLst>
          </p:cNvPr>
          <p:cNvSpPr>
            <a:spLocks noChangeArrowheads="1"/>
          </p:cNvSpPr>
          <p:nvPr/>
        </p:nvSpPr>
        <p:spPr bwMode="auto">
          <a:xfrm>
            <a:off x="0" y="91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2" name="Picture 11"/>
          <p:cNvPicPr/>
          <p:nvPr/>
        </p:nvPicPr>
        <p:blipFill rotWithShape="1">
          <a:blip r:embed="rId2"/>
          <a:srcRect l="16547" t="35421" r="11189" b="9363"/>
          <a:stretch/>
        </p:blipFill>
        <p:spPr>
          <a:xfrm>
            <a:off x="1258252" y="2521267"/>
            <a:ext cx="9501188" cy="3970973"/>
          </a:xfrm>
          <a:prstGeom prst="rect">
            <a:avLst/>
          </a:prstGeom>
        </p:spPr>
      </p:pic>
    </p:spTree>
    <p:extLst>
      <p:ext uri="{BB962C8B-B14F-4D97-AF65-F5344CB8AC3E}">
        <p14:creationId xmlns:p14="http://schemas.microsoft.com/office/powerpoint/2010/main" val="115858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p:nvPr/>
        </p:nvPicPr>
        <p:blipFill>
          <a:blip r:embed="rId2">
            <a:extLst>
              <a:ext uri="{28A0092B-C50C-407E-A947-70E740481C1C}">
                <a14:useLocalDpi xmlns:a14="http://schemas.microsoft.com/office/drawing/2010/main" val="0"/>
              </a:ext>
            </a:extLst>
          </a:blip>
          <a:stretch>
            <a:fillRect/>
          </a:stretch>
        </p:blipFill>
        <p:spPr>
          <a:xfrm>
            <a:off x="685800" y="335280"/>
            <a:ext cx="11018520" cy="6355080"/>
          </a:xfrm>
          <a:prstGeom prst="rect">
            <a:avLst/>
          </a:prstGeom>
        </p:spPr>
      </p:pic>
    </p:spTree>
    <p:extLst>
      <p:ext uri="{BB962C8B-B14F-4D97-AF65-F5344CB8AC3E}">
        <p14:creationId xmlns:p14="http://schemas.microsoft.com/office/powerpoint/2010/main" val="24439373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xmlns="" id="{6692EA9E-1565-46FB-8D22-DD7E4A4A2BA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Rectangle 12">
            <a:extLst>
              <a:ext uri="{FF2B5EF4-FFF2-40B4-BE49-F238E27FC236}">
                <a16:creationId xmlns:a16="http://schemas.microsoft.com/office/drawing/2014/main" xmlns="" id="{ED47E845-842A-4090-A48A-1795D86BBC7D}"/>
              </a:ext>
            </a:extLst>
          </p:cNvPr>
          <p:cNvSpPr>
            <a:spLocks noChangeArrowheads="1"/>
          </p:cNvSpPr>
          <p:nvPr/>
        </p:nvSpPr>
        <p:spPr bwMode="auto">
          <a:xfrm>
            <a:off x="-68580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3" name="Rectangle 13">
            <a:extLst>
              <a:ext uri="{FF2B5EF4-FFF2-40B4-BE49-F238E27FC236}">
                <a16:creationId xmlns:a16="http://schemas.microsoft.com/office/drawing/2014/main" xmlns="" id="{841E98BB-845B-4862-834A-EB3D24186A04}"/>
              </a:ext>
            </a:extLst>
          </p:cNvPr>
          <p:cNvSpPr>
            <a:spLocks noChangeArrowheads="1"/>
          </p:cNvSpPr>
          <p:nvPr/>
        </p:nvSpPr>
        <p:spPr bwMode="auto">
          <a:xfrm>
            <a:off x="-685800" y="55562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381000" y="396240"/>
            <a:ext cx="11582399" cy="6202680"/>
          </a:xfrm>
          <a:prstGeom prst="rect">
            <a:avLst/>
          </a:prstGeom>
        </p:spPr>
      </p:pic>
    </p:spTree>
    <p:extLst>
      <p:ext uri="{BB962C8B-B14F-4D97-AF65-F5344CB8AC3E}">
        <p14:creationId xmlns:p14="http://schemas.microsoft.com/office/powerpoint/2010/main" val="19016313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xmlns="" id="{824981FA-9057-4D4D-A985-C59734FE38A6}"/>
              </a:ext>
            </a:extLst>
          </p:cNvPr>
          <p:cNvSpPr/>
          <p:nvPr/>
        </p:nvSpPr>
        <p:spPr>
          <a:xfrm flipH="1" flipV="1">
            <a:off x="1135378" y="1038460"/>
            <a:ext cx="4127082" cy="335887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6" name="Oval 5">
            <a:extLst>
              <a:ext uri="{FF2B5EF4-FFF2-40B4-BE49-F238E27FC236}">
                <a16:creationId xmlns:a16="http://schemas.microsoft.com/office/drawing/2014/main" xmlns="" id="{4056FD67-8089-4CE6-B84D-079DEF7D6503}"/>
              </a:ext>
            </a:extLst>
          </p:cNvPr>
          <p:cNvSpPr/>
          <p:nvPr/>
        </p:nvSpPr>
        <p:spPr>
          <a:xfrm>
            <a:off x="7068620" y="1461899"/>
            <a:ext cx="4075350" cy="287782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pic>
        <p:nvPicPr>
          <p:cNvPr id="13" name="Picture 12"/>
          <p:cNvPicPr/>
          <p:nvPr/>
        </p:nvPicPr>
        <p:blipFill>
          <a:blip r:embed="rId2">
            <a:extLst>
              <a:ext uri="{28A0092B-C50C-407E-A947-70E740481C1C}">
                <a14:useLocalDpi xmlns:a14="http://schemas.microsoft.com/office/drawing/2010/main" val="0"/>
              </a:ext>
            </a:extLst>
          </a:blip>
          <a:stretch>
            <a:fillRect/>
          </a:stretch>
        </p:blipFill>
        <p:spPr>
          <a:xfrm>
            <a:off x="0" y="422910"/>
            <a:ext cx="11479530" cy="6435090"/>
          </a:xfrm>
          <a:prstGeom prst="rect">
            <a:avLst/>
          </a:prstGeom>
        </p:spPr>
      </p:pic>
    </p:spTree>
    <p:extLst>
      <p:ext uri="{BB962C8B-B14F-4D97-AF65-F5344CB8AC3E}">
        <p14:creationId xmlns:p14="http://schemas.microsoft.com/office/powerpoint/2010/main" val="419743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p:nvPr/>
        </p:nvPicPr>
        <p:blipFill>
          <a:blip r:embed="rId2">
            <a:extLst>
              <a:ext uri="{28A0092B-C50C-407E-A947-70E740481C1C}">
                <a14:useLocalDpi xmlns:a14="http://schemas.microsoft.com/office/drawing/2010/main" val="0"/>
              </a:ext>
            </a:extLst>
          </a:blip>
          <a:stretch>
            <a:fillRect/>
          </a:stretch>
        </p:blipFill>
        <p:spPr>
          <a:xfrm>
            <a:off x="258444" y="231457"/>
            <a:ext cx="11674475" cy="6626543"/>
          </a:xfrm>
          <a:prstGeom prst="rect">
            <a:avLst/>
          </a:prstGeom>
        </p:spPr>
      </p:pic>
    </p:spTree>
    <p:extLst>
      <p:ext uri="{BB962C8B-B14F-4D97-AF65-F5344CB8AC3E}">
        <p14:creationId xmlns:p14="http://schemas.microsoft.com/office/powerpoint/2010/main" val="38450919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211454" y="263842"/>
            <a:ext cx="11660505" cy="6594158"/>
          </a:xfrm>
          <a:prstGeom prst="rect">
            <a:avLst/>
          </a:prstGeom>
        </p:spPr>
      </p:pic>
    </p:spTree>
    <p:extLst>
      <p:ext uri="{BB962C8B-B14F-4D97-AF65-F5344CB8AC3E}">
        <p14:creationId xmlns:p14="http://schemas.microsoft.com/office/powerpoint/2010/main" val="14719983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3002279" y="300990"/>
            <a:ext cx="6441757" cy="6328410"/>
          </a:xfrm>
          <a:prstGeom prst="rect">
            <a:avLst/>
          </a:prstGeom>
        </p:spPr>
      </p:pic>
    </p:spTree>
    <p:extLst>
      <p:ext uri="{BB962C8B-B14F-4D97-AF65-F5344CB8AC3E}">
        <p14:creationId xmlns:p14="http://schemas.microsoft.com/office/powerpoint/2010/main" val="7273429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2924175" y="168275"/>
            <a:ext cx="6343650" cy="6521450"/>
          </a:xfrm>
          <a:prstGeom prst="rect">
            <a:avLst/>
          </a:prstGeom>
        </p:spPr>
      </p:pic>
    </p:spTree>
    <p:extLst>
      <p:ext uri="{BB962C8B-B14F-4D97-AF65-F5344CB8AC3E}">
        <p14:creationId xmlns:p14="http://schemas.microsoft.com/office/powerpoint/2010/main" val="36433097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0" y="248602"/>
            <a:ext cx="11917680" cy="6609398"/>
          </a:xfrm>
          <a:prstGeom prst="rect">
            <a:avLst/>
          </a:prstGeom>
        </p:spPr>
      </p:pic>
    </p:spTree>
    <p:extLst>
      <p:ext uri="{BB962C8B-B14F-4D97-AF65-F5344CB8AC3E}">
        <p14:creationId xmlns:p14="http://schemas.microsoft.com/office/powerpoint/2010/main" val="23780201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342900" y="300990"/>
            <a:ext cx="11696700" cy="6557010"/>
          </a:xfrm>
          <a:prstGeom prst="rect">
            <a:avLst/>
          </a:prstGeom>
        </p:spPr>
      </p:pic>
    </p:spTree>
    <p:extLst>
      <p:ext uri="{BB962C8B-B14F-4D97-AF65-F5344CB8AC3E}">
        <p14:creationId xmlns:p14="http://schemas.microsoft.com/office/powerpoint/2010/main" val="39713371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03DCA0-BA2A-48AA-92E2-D29B31AA7CE3}"/>
              </a:ext>
            </a:extLst>
          </p:cNvPr>
          <p:cNvSpPr>
            <a:spLocks noGrp="1"/>
          </p:cNvSpPr>
          <p:nvPr>
            <p:ph type="ctrTitle"/>
          </p:nvPr>
        </p:nvSpPr>
        <p:spPr>
          <a:xfrm>
            <a:off x="1629103" y="2244830"/>
            <a:ext cx="8933796" cy="1565170"/>
          </a:xfrm>
        </p:spPr>
        <p:txBody>
          <a:bodyPr anchor="ctr">
            <a:normAutofit/>
          </a:bodyPr>
          <a:lstStyle/>
          <a:p>
            <a:r>
              <a:rPr lang="en-US" sz="2400" b="1" u="sng" dirty="0"/>
              <a:t>“A STUDY OF CREATION OF USED CAR PRICE EVALUATION MACHINE LEARNING MODEL”</a:t>
            </a:r>
            <a:endParaRPr lang="en-US" sz="2400" b="1" dirty="0"/>
          </a:p>
        </p:txBody>
      </p:sp>
      <p:sp>
        <p:nvSpPr>
          <p:cNvPr id="3" name="Subtitle 2">
            <a:extLst>
              <a:ext uri="{FF2B5EF4-FFF2-40B4-BE49-F238E27FC236}">
                <a16:creationId xmlns:a16="http://schemas.microsoft.com/office/drawing/2014/main" xmlns="" id="{DF3991A0-10E1-4425-8D75-85109CDBED79}"/>
              </a:ext>
            </a:extLst>
          </p:cNvPr>
          <p:cNvSpPr>
            <a:spLocks noGrp="1"/>
          </p:cNvSpPr>
          <p:nvPr>
            <p:ph type="subTitle" idx="1"/>
          </p:nvPr>
        </p:nvSpPr>
        <p:spPr>
          <a:xfrm>
            <a:off x="2386584" y="5431536"/>
            <a:ext cx="3922776" cy="640080"/>
          </a:xfrm>
        </p:spPr>
        <p:txBody>
          <a:bodyPr>
            <a:normAutofit fontScale="70000" lnSpcReduction="20000"/>
          </a:bodyPr>
          <a:lstStyle/>
          <a:p>
            <a:r>
              <a:rPr lang="en-US" sz="1800" dirty="0">
                <a:effectLst/>
                <a:latin typeface="Calibri" panose="020F0502020204030204" pitchFamily="34" charset="0"/>
                <a:ea typeface="Times New Roman" panose="02020603050405020304" pitchFamily="18" charset="0"/>
              </a:rPr>
              <a:t>Submitted by:</a:t>
            </a:r>
            <a:endParaRPr lang="en-IN" sz="1800" dirty="0">
              <a:effectLst/>
              <a:latin typeface="Times New Roman" panose="02020603050405020304" pitchFamily="18" charset="0"/>
              <a:ea typeface="Times New Roman" panose="02020603050405020304" pitchFamily="18" charset="0"/>
            </a:endParaRPr>
          </a:p>
          <a:p>
            <a:pPr algn="ctr"/>
            <a:r>
              <a:rPr lang="en-US" sz="1800" b="1" u="sng" dirty="0">
                <a:effectLst/>
                <a:latin typeface="Calibri" panose="020F0502020204030204" pitchFamily="34" charset="0"/>
                <a:ea typeface="Times New Roman" panose="02020603050405020304" pitchFamily="18" charset="0"/>
              </a:rPr>
              <a:t>RAHUL AHUJA</a:t>
            </a:r>
            <a:endParaRPr lang="en-IN" sz="1800" u="sng" dirty="0">
              <a:effectLst/>
              <a:latin typeface="Times New Roman" panose="02020603050405020304" pitchFamily="18" charset="0"/>
              <a:ea typeface="Times New Roman" panose="02020603050405020304" pitchFamily="18" charset="0"/>
            </a:endParaRPr>
          </a:p>
          <a:p>
            <a:endParaRPr lang="en-IN" dirty="0"/>
          </a:p>
        </p:txBody>
      </p:sp>
      <p:pic>
        <p:nvPicPr>
          <p:cNvPr id="2050" name="Picture 2" descr="Data Science Internship in Noida at Flip Robo Technologies | Internshala">
            <a:extLst>
              <a:ext uri="{FF2B5EF4-FFF2-40B4-BE49-F238E27FC236}">
                <a16:creationId xmlns:a16="http://schemas.microsoft.com/office/drawing/2014/main" xmlns="" id="{225851B4-90AB-48AE-AE62-E3CDF43B5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3692" y="1333500"/>
            <a:ext cx="1524783" cy="454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4598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02894" y="162560"/>
            <a:ext cx="11630025" cy="6573520"/>
          </a:xfrm>
          <a:prstGeom prst="rect">
            <a:avLst/>
          </a:prstGeom>
        </p:spPr>
      </p:pic>
    </p:spTree>
    <p:extLst>
      <p:ext uri="{BB962C8B-B14F-4D97-AF65-F5344CB8AC3E}">
        <p14:creationId xmlns:p14="http://schemas.microsoft.com/office/powerpoint/2010/main" val="17039817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70949F-C7E2-4E25-BA1B-82533D6A147B}"/>
              </a:ext>
            </a:extLst>
          </p:cNvPr>
          <p:cNvSpPr>
            <a:spLocks noGrp="1"/>
          </p:cNvSpPr>
          <p:nvPr>
            <p:ph type="title"/>
          </p:nvPr>
        </p:nvSpPr>
        <p:spPr>
          <a:xfrm>
            <a:off x="913775" y="207037"/>
            <a:ext cx="10364451" cy="953429"/>
          </a:xfrm>
        </p:spPr>
        <p:txBody>
          <a:bodyPr>
            <a:normAutofit/>
          </a:bodyPr>
          <a:lstStyle/>
          <a:p>
            <a:r>
              <a:rPr lang="en-US" u="sng" dirty="0">
                <a:effectLst/>
                <a:latin typeface="Calibri" panose="020F0502020204030204" pitchFamily="34" charset="0"/>
                <a:ea typeface="Times New Roman" panose="02020603050405020304" pitchFamily="18" charset="0"/>
              </a:rPr>
              <a:t>Key Findings of the study</a:t>
            </a:r>
            <a:endParaRPr lang="en-IN" dirty="0"/>
          </a:p>
        </p:txBody>
      </p:sp>
      <p:sp>
        <p:nvSpPr>
          <p:cNvPr id="3" name="Content Placeholder 2">
            <a:extLst>
              <a:ext uri="{FF2B5EF4-FFF2-40B4-BE49-F238E27FC236}">
                <a16:creationId xmlns:a16="http://schemas.microsoft.com/office/drawing/2014/main" xmlns="" id="{060C1494-6EBA-4878-8BC5-44152FBECE6B}"/>
              </a:ext>
            </a:extLst>
          </p:cNvPr>
          <p:cNvSpPr>
            <a:spLocks noGrp="1"/>
          </p:cNvSpPr>
          <p:nvPr>
            <p:ph sz="quarter" idx="13"/>
          </p:nvPr>
        </p:nvSpPr>
        <p:spPr>
          <a:xfrm>
            <a:off x="883295" y="1141973"/>
            <a:ext cx="10363826" cy="4366517"/>
          </a:xfrm>
        </p:spPr>
        <p:txBody>
          <a:bodyPr>
            <a:noAutofit/>
          </a:bodyPr>
          <a:lstStyle/>
          <a:p>
            <a:pPr lvl="0">
              <a:buFont typeface="Wingdings" pitchFamily="2" charset="2"/>
              <a:buChar char="Ø"/>
            </a:pPr>
            <a:r>
              <a:rPr lang="en-US" sz="1800" b="1" dirty="0"/>
              <a:t>MARUTI and the HYUNDAI are the best available Brands in used cars market. Most of the customers prefer to sell/Buy MARUTI &amp; HYUNDAI. </a:t>
            </a:r>
          </a:p>
          <a:p>
            <a:pPr lvl="0">
              <a:buFont typeface="Wingdings" pitchFamily="2" charset="2"/>
              <a:buChar char="Ø"/>
            </a:pPr>
            <a:r>
              <a:rPr lang="en-US" sz="1800" b="1" dirty="0"/>
              <a:t>mostly used cars belongs to the manufacturing year of 2017 &amp; 2018 in comparison to other year</a:t>
            </a:r>
          </a:p>
          <a:p>
            <a:pPr lvl="0">
              <a:buFont typeface="Wingdings" pitchFamily="2" charset="2"/>
              <a:buChar char="Ø"/>
            </a:pPr>
            <a:r>
              <a:rPr lang="en-US" sz="1800" b="1" dirty="0"/>
              <a:t>The availability of the vehicle type  Diesel and Petrol are  high in the market. </a:t>
            </a:r>
          </a:p>
          <a:p>
            <a:pPr lvl="0">
              <a:buFont typeface="Wingdings" pitchFamily="2" charset="2"/>
              <a:buChar char="Ø"/>
            </a:pPr>
            <a:r>
              <a:rPr lang="en-US" sz="1800" b="1" dirty="0"/>
              <a:t>The selling prices of Diesel and the Petrol vehicles are high in comparison to other vehicle types.</a:t>
            </a:r>
          </a:p>
          <a:p>
            <a:pPr lvl="0">
              <a:buFont typeface="Wingdings" pitchFamily="2" charset="2"/>
              <a:buChar char="Ø"/>
            </a:pPr>
            <a:r>
              <a:rPr lang="en-US" sz="1800" b="1" dirty="0"/>
              <a:t>Price and the Driven Kilometer have negative correlation with each other. The more the kilometers increases the more the prices of a used car decreases. </a:t>
            </a:r>
          </a:p>
          <a:p>
            <a:pPr lvl="0">
              <a:buFont typeface="Wingdings" pitchFamily="2" charset="2"/>
              <a:buChar char="Ø"/>
            </a:pPr>
            <a:r>
              <a:rPr lang="en-US" sz="1800" b="1" dirty="0"/>
              <a:t>Most of the market share has been taken over by Hyundai (21.7%) and </a:t>
            </a:r>
            <a:r>
              <a:rPr lang="en-US" sz="1800" b="1" dirty="0" err="1"/>
              <a:t>Maruti</a:t>
            </a:r>
            <a:r>
              <a:rPr lang="en-US" sz="1800" b="1" dirty="0"/>
              <a:t> (35.4%).</a:t>
            </a:r>
          </a:p>
          <a:p>
            <a:pPr lvl="0">
              <a:buFont typeface="Wingdings" pitchFamily="2" charset="2"/>
              <a:buChar char="Ø"/>
            </a:pPr>
            <a:r>
              <a:rPr lang="en-US" sz="1800" b="1" dirty="0"/>
              <a:t>The Mainly market of used cars are captured by Patrol Car  which is 69%, followed by Diesel Car which is 34%.</a:t>
            </a:r>
          </a:p>
          <a:p>
            <a:pPr lvl="0">
              <a:buFont typeface="Wingdings" pitchFamily="2" charset="2"/>
              <a:buChar char="Ø"/>
            </a:pPr>
            <a:r>
              <a:rPr lang="en-US" sz="1800" b="1" dirty="0"/>
              <a:t>The prices and availability of the used cars are  high in Delhi NCR in comparison to any other city</a:t>
            </a:r>
            <a:r>
              <a:rPr lang="en-US" sz="1800" b="1" dirty="0" smtClean="0"/>
              <a:t>.</a:t>
            </a:r>
            <a:endParaRPr lang="en-US" sz="1800" b="1" dirty="0"/>
          </a:p>
        </p:txBody>
      </p:sp>
    </p:spTree>
    <p:extLst>
      <p:ext uri="{BB962C8B-B14F-4D97-AF65-F5344CB8AC3E}">
        <p14:creationId xmlns:p14="http://schemas.microsoft.com/office/powerpoint/2010/main" val="13865965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xmlns="" id="{060C1494-6EBA-4878-8BC5-44152FBECE6B}"/>
              </a:ext>
            </a:extLst>
          </p:cNvPr>
          <p:cNvSpPr txBox="1">
            <a:spLocks/>
          </p:cNvSpPr>
          <p:nvPr/>
        </p:nvSpPr>
        <p:spPr>
          <a:xfrm>
            <a:off x="791855" y="669533"/>
            <a:ext cx="10363826" cy="4366517"/>
          </a:xfrm>
          <a:prstGeom prst="rect">
            <a:avLst/>
          </a:prstGeom>
        </p:spPr>
        <p:txBody>
          <a:bodyPr>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lvl="0"/>
            <a:r>
              <a:rPr lang="en-US" sz="1800" b="1" dirty="0"/>
              <a:t>The No of Owners are the Price have the negative correlation. As the no of the owners increases the price of the cars decreases.</a:t>
            </a:r>
          </a:p>
          <a:p>
            <a:pPr lvl="0"/>
            <a:r>
              <a:rPr lang="en-US" sz="1800" b="1" dirty="0"/>
              <a:t>The most numbers of used cars available in the market are belongs to the first owner Type.</a:t>
            </a:r>
          </a:p>
          <a:p>
            <a:pPr lvl="0"/>
            <a:r>
              <a:rPr lang="en-US" sz="1800" b="1" dirty="0"/>
              <a:t>The average buying price of the Premium segment cars are high in comparison to other cars.</a:t>
            </a:r>
          </a:p>
          <a:p>
            <a:pPr lvl="0"/>
            <a:r>
              <a:rPr lang="en-US" sz="1800" b="1" dirty="0"/>
              <a:t>The average Buying price of the Diesel cars is high in comparison to other cars.</a:t>
            </a:r>
          </a:p>
          <a:p>
            <a:pPr lvl="0"/>
            <a:r>
              <a:rPr lang="en-US" sz="1800" b="1" dirty="0"/>
              <a:t>The average buying price of the cars belongs to the Manufacturing year 2021 year in comparison to other cars belongs to the other Manufacturing years.</a:t>
            </a:r>
          </a:p>
          <a:p>
            <a:pPr lvl="0"/>
            <a:r>
              <a:rPr lang="en-US" sz="1800" b="1" dirty="0"/>
              <a:t>The driven kilometers data and the manufacturing year </a:t>
            </a:r>
            <a:r>
              <a:rPr lang="en-US" sz="1800" b="1" dirty="0" err="1"/>
              <a:t>databoth</a:t>
            </a:r>
            <a:r>
              <a:rPr lang="en-US" sz="1800" b="1" dirty="0"/>
              <a:t> has negative correlation </a:t>
            </a:r>
            <a:r>
              <a:rPr lang="en-US" sz="1800" b="1" dirty="0" err="1"/>
              <a:t>wIth</a:t>
            </a:r>
            <a:r>
              <a:rPr lang="en-US" sz="1800" b="1" dirty="0"/>
              <a:t> Price which means the price with decrease with the increase of driven kilometer and the manufacturing year. </a:t>
            </a:r>
          </a:p>
          <a:p>
            <a:pPr lvl="0"/>
            <a:r>
              <a:rPr lang="en-US" sz="1800" b="1" dirty="0"/>
              <a:t>The Car type Swift belongs to </a:t>
            </a:r>
            <a:r>
              <a:rPr lang="en-US" sz="1800" b="1" dirty="0" err="1"/>
              <a:t>Maruti</a:t>
            </a:r>
            <a:r>
              <a:rPr lang="en-US" sz="1800" b="1" dirty="0"/>
              <a:t> is the most available Brand followed by grand i10 from Hyundai.</a:t>
            </a:r>
          </a:p>
          <a:p>
            <a:pPr lvl="0"/>
            <a:r>
              <a:rPr lang="en-US" sz="1800" b="1" dirty="0"/>
              <a:t>Most availability of cars belongs to the driven kilometers of 50000-70000 </a:t>
            </a:r>
            <a:r>
              <a:rPr lang="en-US" sz="1800" b="1" dirty="0" err="1"/>
              <a:t>Kms</a:t>
            </a:r>
            <a:r>
              <a:rPr lang="en-US" sz="1800" b="1" dirty="0"/>
              <a:t>.</a:t>
            </a:r>
          </a:p>
        </p:txBody>
      </p:sp>
    </p:spTree>
    <p:extLst>
      <p:ext uri="{BB962C8B-B14F-4D97-AF65-F5344CB8AC3E}">
        <p14:creationId xmlns:p14="http://schemas.microsoft.com/office/powerpoint/2010/main" val="10395520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404C12-7D2C-41E9-92DC-73AAABBA0787}"/>
              </a:ext>
            </a:extLst>
          </p:cNvPr>
          <p:cNvSpPr>
            <a:spLocks noGrp="1"/>
          </p:cNvSpPr>
          <p:nvPr>
            <p:ph type="title"/>
          </p:nvPr>
        </p:nvSpPr>
        <p:spPr>
          <a:xfrm>
            <a:off x="1325366" y="618518"/>
            <a:ext cx="9760450" cy="1117816"/>
          </a:xfrm>
        </p:spPr>
        <p:txBody>
          <a:bodyPr>
            <a:normAutofit/>
          </a:bodyPr>
          <a:lstStyle/>
          <a:p>
            <a:r>
              <a:rPr lang="en-US" u="sng" dirty="0">
                <a:effectLst/>
                <a:latin typeface="Calibri" panose="020F0502020204030204" pitchFamily="34" charset="0"/>
                <a:ea typeface="Times New Roman" panose="02020603050405020304" pitchFamily="18" charset="0"/>
              </a:rPr>
              <a:t>Conclusions of the Study</a:t>
            </a:r>
            <a:endParaRPr lang="en-IN" sz="6000" dirty="0"/>
          </a:p>
        </p:txBody>
      </p:sp>
      <p:sp>
        <p:nvSpPr>
          <p:cNvPr id="3" name="Content Placeholder 2">
            <a:extLst>
              <a:ext uri="{FF2B5EF4-FFF2-40B4-BE49-F238E27FC236}">
                <a16:creationId xmlns:a16="http://schemas.microsoft.com/office/drawing/2014/main" xmlns="" id="{6916EDFF-4D6E-46C4-AA6E-8A4BF285A16A}"/>
              </a:ext>
            </a:extLst>
          </p:cNvPr>
          <p:cNvSpPr>
            <a:spLocks noGrp="1"/>
          </p:cNvSpPr>
          <p:nvPr>
            <p:ph sz="quarter" idx="13"/>
          </p:nvPr>
        </p:nvSpPr>
        <p:spPr>
          <a:xfrm>
            <a:off x="1023678" y="1697559"/>
            <a:ext cx="10363826" cy="2432481"/>
          </a:xfrm>
        </p:spPr>
        <p:txBody>
          <a:bodyPr>
            <a:normAutofit fontScale="92500"/>
          </a:bodyPr>
          <a:lstStyle/>
          <a:p>
            <a:r>
              <a:rPr lang="en-US" b="1" dirty="0"/>
              <a:t>After refining the data we have tested different models like Linear Regression,  </a:t>
            </a:r>
            <a:br>
              <a:rPr lang="en-US" b="1" dirty="0"/>
            </a:br>
            <a:r>
              <a:rPr lang="en-US" b="1" dirty="0" smtClean="0"/>
              <a:t>SVR</a:t>
            </a:r>
            <a:r>
              <a:rPr lang="en-US" b="1" dirty="0"/>
              <a:t>, Decision Tree Regressor, K Neighbors Regressor, Random Forest Regressor,               </a:t>
            </a:r>
            <a:br>
              <a:rPr lang="en-US" b="1" dirty="0"/>
            </a:br>
            <a:r>
              <a:rPr lang="en-US" b="1" dirty="0" smtClean="0"/>
              <a:t>Ada </a:t>
            </a:r>
            <a:r>
              <a:rPr lang="en-US" b="1" dirty="0"/>
              <a:t>Boost Regressor and the Gradient Boosting Regressor. After checking all this </a:t>
            </a:r>
            <a:r>
              <a:rPr lang="en-US" b="1" dirty="0" smtClean="0"/>
              <a:t>we </a:t>
            </a:r>
            <a:r>
              <a:rPr lang="en-US" b="1" dirty="0"/>
              <a:t>have found that the Random Forest Regressor has provided the best result. </a:t>
            </a:r>
            <a:br>
              <a:rPr lang="en-US" b="1" dirty="0"/>
            </a:br>
            <a:r>
              <a:rPr lang="en-US" b="1" dirty="0" smtClean="0"/>
              <a:t>The </a:t>
            </a:r>
            <a:r>
              <a:rPr lang="en-US" b="1" dirty="0"/>
              <a:t>score of the same is mention below.</a:t>
            </a:r>
            <a:endParaRPr lang="en-IN" b="1" dirty="0"/>
          </a:p>
        </p:txBody>
      </p:sp>
      <p:pic>
        <p:nvPicPr>
          <p:cNvPr id="4" name="Picture 3"/>
          <p:cNvPicPr/>
          <p:nvPr/>
        </p:nvPicPr>
        <p:blipFill rotWithShape="1">
          <a:blip r:embed="rId2"/>
          <a:srcRect l="16767" t="43104" r="18072" b="28376"/>
          <a:stretch/>
        </p:blipFill>
        <p:spPr>
          <a:xfrm>
            <a:off x="1303972" y="4048124"/>
            <a:ext cx="9546908" cy="2642235"/>
          </a:xfrm>
          <a:prstGeom prst="rect">
            <a:avLst/>
          </a:prstGeom>
        </p:spPr>
      </p:pic>
    </p:spTree>
    <p:extLst>
      <p:ext uri="{BB962C8B-B14F-4D97-AF65-F5344CB8AC3E}">
        <p14:creationId xmlns:p14="http://schemas.microsoft.com/office/powerpoint/2010/main" val="40302713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295" y="314537"/>
            <a:ext cx="10364451" cy="1596177"/>
          </a:xfrm>
        </p:spPr>
        <p:txBody>
          <a:bodyPr>
            <a:normAutofit/>
          </a:bodyPr>
          <a:lstStyle/>
          <a:p>
            <a:r>
              <a:rPr lang="en-US" sz="3200" u="sng" dirty="0"/>
              <a:t>Below is the actual data v/s prediction data</a:t>
            </a:r>
            <a:endParaRPr lang="en-US" sz="32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209800" y="1636394"/>
            <a:ext cx="7132320" cy="4947285"/>
          </a:xfrm>
          <a:prstGeom prst="rect">
            <a:avLst/>
          </a:prstGeom>
        </p:spPr>
      </p:pic>
    </p:spTree>
    <p:extLst>
      <p:ext uri="{BB962C8B-B14F-4D97-AF65-F5344CB8AC3E}">
        <p14:creationId xmlns:p14="http://schemas.microsoft.com/office/powerpoint/2010/main" val="35585587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ank You Sign Images, Stock Photos &amp;amp; Vectors | Shutterstock">
            <a:extLst>
              <a:ext uri="{FF2B5EF4-FFF2-40B4-BE49-F238E27FC236}">
                <a16:creationId xmlns:a16="http://schemas.microsoft.com/office/drawing/2014/main" xmlns="" id="{BD0C7640-246B-4655-BBB1-0E41CA39C9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684"/>
          <a:stretch/>
        </p:blipFill>
        <p:spPr bwMode="auto">
          <a:xfrm>
            <a:off x="1407559" y="1160979"/>
            <a:ext cx="9123451" cy="4993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4961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A901D3-BA3B-4A86-856B-9B3CA17D6A6B}"/>
              </a:ext>
            </a:extLst>
          </p:cNvPr>
          <p:cNvSpPr>
            <a:spLocks noGrp="1"/>
          </p:cNvSpPr>
          <p:nvPr>
            <p:ph type="title"/>
          </p:nvPr>
        </p:nvSpPr>
        <p:spPr>
          <a:xfrm>
            <a:off x="2779776" y="176557"/>
            <a:ext cx="6281928" cy="1283435"/>
          </a:xfrm>
        </p:spPr>
        <p:txBody>
          <a:bodyPr/>
          <a:lstStyle/>
          <a:p>
            <a:r>
              <a:rPr lang="en-US" b="1" u="sng" dirty="0">
                <a:effectLst/>
                <a:latin typeface="High Tower Text" panose="02040502050506030303" pitchFamily="18" charset="0"/>
                <a:ea typeface="Times New Roman" panose="02020603050405020304" pitchFamily="18" charset="0"/>
              </a:rPr>
              <a:t>INTRODUCTION</a:t>
            </a:r>
            <a:endParaRPr lang="en-IN" dirty="0"/>
          </a:p>
        </p:txBody>
      </p:sp>
      <p:sp>
        <p:nvSpPr>
          <p:cNvPr id="3" name="Content Placeholder 2">
            <a:extLst>
              <a:ext uri="{FF2B5EF4-FFF2-40B4-BE49-F238E27FC236}">
                <a16:creationId xmlns:a16="http://schemas.microsoft.com/office/drawing/2014/main" xmlns="" id="{FCBF3E67-FC9D-4B58-A0CC-F3E42F15E805}"/>
              </a:ext>
            </a:extLst>
          </p:cNvPr>
          <p:cNvSpPr>
            <a:spLocks noGrp="1"/>
          </p:cNvSpPr>
          <p:nvPr>
            <p:ph sz="quarter" idx="13"/>
          </p:nvPr>
        </p:nvSpPr>
        <p:spPr>
          <a:xfrm>
            <a:off x="974734" y="1459992"/>
            <a:ext cx="10363826" cy="5230368"/>
          </a:xfrm>
        </p:spPr>
        <p:txBody>
          <a:bodyPr>
            <a:normAutofit fontScale="32500" lnSpcReduction="20000"/>
          </a:bodyPr>
          <a:lstStyle/>
          <a:p>
            <a:pPr marL="0" lvl="0" indent="0">
              <a:lnSpc>
                <a:spcPct val="170000"/>
              </a:lnSpc>
              <a:buNone/>
            </a:pPr>
            <a:r>
              <a:rPr lang="en-US" sz="5900" b="1" u="sng" dirty="0">
                <a:effectLst/>
                <a:latin typeface="+mj-lt"/>
                <a:ea typeface="Times New Roman" panose="02020603050405020304" pitchFamily="18" charset="0"/>
              </a:rPr>
              <a:t>Business Problem</a:t>
            </a:r>
            <a:r>
              <a:rPr lang="en-US" sz="5900" strike="noStrike" dirty="0">
                <a:effectLst/>
                <a:latin typeface="+mj-lt"/>
                <a:ea typeface="Times New Roman" panose="02020603050405020304" pitchFamily="18" charset="0"/>
              </a:rPr>
              <a:t> </a:t>
            </a:r>
          </a:p>
          <a:p>
            <a:pPr marL="0" lvl="0" indent="0">
              <a:lnSpc>
                <a:spcPct val="170000"/>
              </a:lnSpc>
              <a:buNone/>
            </a:pPr>
            <a:endParaRPr lang="en-US" strike="noStrike" dirty="0">
              <a:effectLst/>
              <a:latin typeface="Calibri" panose="020F0502020204030204" pitchFamily="34" charset="0"/>
              <a:ea typeface="Times New Roman" panose="02020603050405020304" pitchFamily="18" charset="0"/>
            </a:endParaRPr>
          </a:p>
          <a:p>
            <a:pPr>
              <a:buFont typeface="Wingdings" pitchFamily="2" charset="2"/>
              <a:buChar char="Ø"/>
            </a:pPr>
            <a:r>
              <a:rPr lang="en-US" sz="5500" b="1" dirty="0"/>
              <a:t>With the </a:t>
            </a:r>
            <a:r>
              <a:rPr lang="en-US" sz="5500" b="1" dirty="0" err="1"/>
              <a:t>covid</a:t>
            </a:r>
            <a:r>
              <a:rPr lang="en-US" sz="5500" b="1" dirty="0"/>
              <a:t> 19 impact in the market, we have seen lot of changes in the car market. </a:t>
            </a:r>
            <a:endParaRPr lang="en-US" sz="5500" b="1" dirty="0" smtClean="0"/>
          </a:p>
          <a:p>
            <a:pPr>
              <a:buFont typeface="Wingdings" pitchFamily="2" charset="2"/>
              <a:buChar char="Ø"/>
            </a:pPr>
            <a:r>
              <a:rPr lang="en-US" sz="5500" b="1" dirty="0" smtClean="0"/>
              <a:t>Now </a:t>
            </a:r>
            <a:r>
              <a:rPr lang="en-US" sz="5500" b="1" dirty="0"/>
              <a:t>some cars are in demand hence making them costly and some are not in demand hence cheaper. </a:t>
            </a:r>
            <a:endParaRPr lang="en-US" sz="5500" b="1" dirty="0" smtClean="0"/>
          </a:p>
          <a:p>
            <a:pPr>
              <a:buFont typeface="Wingdings" pitchFamily="2" charset="2"/>
              <a:buChar char="Ø"/>
            </a:pPr>
            <a:r>
              <a:rPr lang="en-US" sz="5500" b="1" dirty="0" smtClean="0"/>
              <a:t>One </a:t>
            </a:r>
            <a:r>
              <a:rPr lang="en-US" sz="5500" b="1" dirty="0"/>
              <a:t>of our clients works with small traders, who sell used cars. With the change in market due to </a:t>
            </a:r>
            <a:r>
              <a:rPr lang="en-US" sz="5500" b="1" dirty="0" err="1"/>
              <a:t>covid</a:t>
            </a:r>
            <a:r>
              <a:rPr lang="en-US" sz="5500" b="1" dirty="0"/>
              <a:t> 19 impact, our client is facing problems with their previous car price valuation machine learning models. So, they are looking for new machine learning models from new data. </a:t>
            </a:r>
            <a:endParaRPr lang="en-US" sz="5500" b="1" dirty="0" smtClean="0"/>
          </a:p>
          <a:p>
            <a:pPr>
              <a:buFont typeface="Wingdings" pitchFamily="2" charset="2"/>
              <a:buChar char="Ø"/>
            </a:pPr>
            <a:r>
              <a:rPr lang="en-US" sz="5500" b="1" dirty="0"/>
              <a:t>So we need to collect the data from the different websites which deals in the used cars segment to create a model which can actually predict the price of the used cars based on its </a:t>
            </a:r>
            <a:r>
              <a:rPr lang="en-US" sz="5500" b="1" dirty="0" err="1"/>
              <a:t>fetaures</a:t>
            </a:r>
            <a:r>
              <a:rPr lang="en-US" sz="5500" b="1" dirty="0"/>
              <a:t>. </a:t>
            </a:r>
            <a:endParaRPr lang="en-US" sz="5500" b="1" dirty="0" smtClean="0"/>
          </a:p>
          <a:p>
            <a:pPr>
              <a:buFont typeface="Wingdings" pitchFamily="2" charset="2"/>
              <a:buChar char="Ø"/>
            </a:pPr>
            <a:r>
              <a:rPr lang="en-US" sz="5500" b="1" dirty="0" smtClean="0"/>
              <a:t>The </a:t>
            </a:r>
            <a:r>
              <a:rPr lang="en-US" sz="5500" b="1" dirty="0"/>
              <a:t>data/features includes like Brand, model, variant, manufacturing year, driven kilometers, fuel, number of owners, location and at last target variable Price of the car. </a:t>
            </a:r>
          </a:p>
          <a:p>
            <a:pPr>
              <a:buFont typeface="Wingdings" pitchFamily="2" charset="2"/>
              <a:buChar char="Ø"/>
            </a:pPr>
            <a:endParaRPr lang="en-US" b="1" dirty="0"/>
          </a:p>
          <a:p>
            <a:endParaRPr lang="en-IN" dirty="0"/>
          </a:p>
        </p:txBody>
      </p:sp>
    </p:spTree>
    <p:extLst>
      <p:ext uri="{BB962C8B-B14F-4D97-AF65-F5344CB8AC3E}">
        <p14:creationId xmlns:p14="http://schemas.microsoft.com/office/powerpoint/2010/main" val="36143450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4FFB2D4C-C54E-455A-82C4-D4E617ADCF78}"/>
              </a:ext>
            </a:extLst>
          </p:cNvPr>
          <p:cNvSpPr>
            <a:spLocks noGrp="1"/>
          </p:cNvSpPr>
          <p:nvPr>
            <p:ph type="title"/>
          </p:nvPr>
        </p:nvSpPr>
        <p:spPr>
          <a:xfrm>
            <a:off x="1005214" y="1149096"/>
            <a:ext cx="10272386" cy="993913"/>
          </a:xfrm>
        </p:spPr>
        <p:txBody>
          <a:bodyPr>
            <a:normAutofit/>
          </a:bodyPr>
          <a:lstStyle/>
          <a:p>
            <a:r>
              <a:rPr lang="en-US" b="1" dirty="0"/>
              <a:t>Motivation for the Problem Undertaken</a:t>
            </a:r>
            <a:endParaRPr lang="en-IN" b="1" dirty="0"/>
          </a:p>
        </p:txBody>
      </p:sp>
      <p:sp>
        <p:nvSpPr>
          <p:cNvPr id="3" name="Text Placeholder 2">
            <a:extLst>
              <a:ext uri="{FF2B5EF4-FFF2-40B4-BE49-F238E27FC236}">
                <a16:creationId xmlns:a16="http://schemas.microsoft.com/office/drawing/2014/main" xmlns="" id="{B2CBECD4-D06A-40C6-8276-A5B6F3F0DBE8}"/>
              </a:ext>
            </a:extLst>
          </p:cNvPr>
          <p:cNvSpPr>
            <a:spLocks noGrp="1"/>
          </p:cNvSpPr>
          <p:nvPr>
            <p:ph type="body" sz="half" idx="2"/>
          </p:nvPr>
        </p:nvSpPr>
        <p:spPr>
          <a:xfrm>
            <a:off x="914400" y="2001078"/>
            <a:ext cx="10363200" cy="3790122"/>
          </a:xfrm>
        </p:spPr>
        <p:txBody>
          <a:bodyPr>
            <a:normAutofit/>
          </a:bodyPr>
          <a:lstStyle/>
          <a:p>
            <a:pPr algn="l"/>
            <a:r>
              <a:rPr lang="en-US" sz="2000" b="1" dirty="0">
                <a:latin typeface="Calibri" panose="020F0502020204030204" pitchFamily="34" charset="0"/>
                <a:cs typeface="Calibri" panose="020F0502020204030204" pitchFamily="34" charset="0"/>
              </a:rPr>
              <a:t>The Motive behind doing this study and analysis is:</a:t>
            </a:r>
            <a:endParaRPr lang="en-IN" sz="2000" b="1" dirty="0">
              <a:latin typeface="Calibri" panose="020F0502020204030204" pitchFamily="34" charset="0"/>
              <a:cs typeface="Calibri" panose="020F0502020204030204" pitchFamily="34" charset="0"/>
            </a:endParaRPr>
          </a:p>
          <a:p>
            <a:pPr algn="l"/>
            <a:r>
              <a:rPr lang="en-US" dirty="0">
                <a:latin typeface="Calibri" panose="020F0502020204030204" pitchFamily="34" charset="0"/>
                <a:cs typeface="Calibri" panose="020F0502020204030204" pitchFamily="34" charset="0"/>
              </a:rPr>
              <a:t> </a:t>
            </a:r>
            <a:endParaRPr lang="en-IN" dirty="0">
              <a:latin typeface="Calibri" panose="020F0502020204030204" pitchFamily="34" charset="0"/>
              <a:cs typeface="Calibri" panose="020F0502020204030204" pitchFamily="34" charset="0"/>
            </a:endParaRPr>
          </a:p>
          <a:p>
            <a:pPr marL="342900" lvl="0" indent="-342900" algn="l">
              <a:buFont typeface="Wingdings" pitchFamily="2" charset="2"/>
              <a:buChar char="Ø"/>
            </a:pPr>
            <a:r>
              <a:rPr lang="en-US" sz="2400" cap="none" dirty="0" smtClean="0"/>
              <a:t>To understand the customer requirement and taste that helps the traders to deal this accordingly</a:t>
            </a:r>
          </a:p>
          <a:p>
            <a:pPr marL="342900" lvl="0" indent="-342900" algn="l">
              <a:buFont typeface="Wingdings" pitchFamily="2" charset="2"/>
              <a:buChar char="Ø"/>
            </a:pPr>
            <a:r>
              <a:rPr lang="en-US" sz="2400" cap="none" dirty="0" smtClean="0"/>
              <a:t>It helps in doing the price evaluation of used cars. </a:t>
            </a:r>
          </a:p>
          <a:p>
            <a:endParaRPr lang="en-IN" dirty="0"/>
          </a:p>
        </p:txBody>
      </p:sp>
    </p:spTree>
    <p:extLst>
      <p:ext uri="{BB962C8B-B14F-4D97-AF65-F5344CB8AC3E}">
        <p14:creationId xmlns:p14="http://schemas.microsoft.com/office/powerpoint/2010/main" val="20417453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6BFE97-DDFE-48D7-B42A-A84E75CEF704}"/>
              </a:ext>
            </a:extLst>
          </p:cNvPr>
          <p:cNvSpPr>
            <a:spLocks noGrp="1"/>
          </p:cNvSpPr>
          <p:nvPr>
            <p:ph type="title"/>
          </p:nvPr>
        </p:nvSpPr>
        <p:spPr>
          <a:xfrm>
            <a:off x="1335024" y="914400"/>
            <a:ext cx="8705088" cy="1005840"/>
          </a:xfrm>
        </p:spPr>
        <p:txBody>
          <a:bodyPr/>
          <a:lstStyle/>
          <a:p>
            <a:r>
              <a:rPr lang="en-US" sz="3600" b="1" u="sng" dirty="0">
                <a:effectLst/>
                <a:latin typeface="Calibri" panose="020F0502020204030204" pitchFamily="34" charset="0"/>
                <a:ea typeface="Times New Roman" panose="02020603050405020304" pitchFamily="18" charset="0"/>
              </a:rPr>
              <a:t>Analytical Problem Framing</a:t>
            </a:r>
            <a:endParaRPr lang="en-IN" dirty="0"/>
          </a:p>
        </p:txBody>
      </p:sp>
      <p:sp>
        <p:nvSpPr>
          <p:cNvPr id="3" name="Content Placeholder 2">
            <a:extLst>
              <a:ext uri="{FF2B5EF4-FFF2-40B4-BE49-F238E27FC236}">
                <a16:creationId xmlns:a16="http://schemas.microsoft.com/office/drawing/2014/main" xmlns="" id="{B7A52490-3C52-4B4E-B969-4C325BE271DF}"/>
              </a:ext>
            </a:extLst>
          </p:cNvPr>
          <p:cNvSpPr>
            <a:spLocks noGrp="1"/>
          </p:cNvSpPr>
          <p:nvPr>
            <p:ph sz="quarter" idx="13"/>
          </p:nvPr>
        </p:nvSpPr>
        <p:spPr>
          <a:xfrm>
            <a:off x="922292" y="2101916"/>
            <a:ext cx="10363826" cy="4588444"/>
          </a:xfrm>
        </p:spPr>
        <p:txBody>
          <a:bodyPr>
            <a:normAutofit/>
          </a:bodyPr>
          <a:lstStyle/>
          <a:p>
            <a:pPr marL="0" lvl="0" indent="0">
              <a:lnSpc>
                <a:spcPct val="220000"/>
              </a:lnSpc>
              <a:spcAft>
                <a:spcPts val="1200"/>
              </a:spcAft>
              <a:buNone/>
            </a:pPr>
            <a:r>
              <a:rPr lang="en-US" sz="2600" b="1" u="sng" dirty="0">
                <a:effectLst/>
                <a:latin typeface="Calibri" panose="020F0502020204030204" pitchFamily="34" charset="0"/>
                <a:ea typeface="Times New Roman" panose="02020603050405020304" pitchFamily="18" charset="0"/>
                <a:cs typeface="Calibri" panose="020F0502020204030204" pitchFamily="34" charset="0"/>
              </a:rPr>
              <a:t>Mathematical/ Analytical Modeling of the Problem</a:t>
            </a:r>
            <a:endParaRPr lang="en-IN" sz="2600" b="1" dirty="0">
              <a:effectLst/>
              <a:latin typeface="Calibri" panose="020F0502020204030204" pitchFamily="34" charset="0"/>
              <a:ea typeface="Times New Roman" panose="02020603050405020304" pitchFamily="18" charset="0"/>
              <a:cs typeface="Calibri" panose="020F0502020204030204" pitchFamily="34" charset="0"/>
            </a:endParaRPr>
          </a:p>
          <a:p>
            <a:pPr marL="514350" indent="-285750" algn="just">
              <a:buFont typeface="Wingdings" pitchFamily="2" charset="2"/>
              <a:buChar char="Ø"/>
            </a:pPr>
            <a:r>
              <a:rPr lang="en-US" sz="1800" b="1" dirty="0"/>
              <a:t>The paper made exploratory research on the need, Problems, influencing factors in business of the used cars. </a:t>
            </a:r>
            <a:endParaRPr lang="en-US" sz="1800" b="1" dirty="0" smtClean="0"/>
          </a:p>
          <a:p>
            <a:pPr marL="514350" indent="-285750" algn="just">
              <a:buFont typeface="Wingdings" pitchFamily="2" charset="2"/>
              <a:buChar char="Ø"/>
            </a:pPr>
            <a:r>
              <a:rPr lang="en-US" sz="1800" b="1" dirty="0" smtClean="0"/>
              <a:t>This </a:t>
            </a:r>
            <a:r>
              <a:rPr lang="en-US" sz="1800" b="1" dirty="0"/>
              <a:t>study based on the comprehensive review of the literature, theories and models have been carried out to propose the models for understanding the buying and selling patterns of the used cars so that the prices of the cars have been evaluated and the maximum profits can be earned out of it. </a:t>
            </a:r>
            <a:endParaRPr lang="en-US" sz="1800" b="1" dirty="0" smtClean="0"/>
          </a:p>
          <a:p>
            <a:pPr marL="514350" indent="-285750" algn="just">
              <a:buFont typeface="Wingdings" pitchFamily="2" charset="2"/>
              <a:buChar char="Ø"/>
            </a:pPr>
            <a:r>
              <a:rPr lang="en-US" sz="1800" b="1" dirty="0" smtClean="0"/>
              <a:t>Five </a:t>
            </a:r>
            <a:r>
              <a:rPr lang="en-US" sz="1800" b="1" dirty="0"/>
              <a:t>major factors that contributed to the study are: Brand and Model ability, Manufacturing Years, Driven Kilometers, Type of fuel, number of owners used the car</a:t>
            </a:r>
            <a:endParaRPr lang="en-US" sz="1800" b="1" dirty="0">
              <a:effectLst/>
              <a:ea typeface="Times New Roman" panose="02020603050405020304" pitchFamily="18" charset="0"/>
            </a:endParaRPr>
          </a:p>
        </p:txBody>
      </p:sp>
    </p:spTree>
    <p:extLst>
      <p:ext uri="{BB962C8B-B14F-4D97-AF65-F5344CB8AC3E}">
        <p14:creationId xmlns:p14="http://schemas.microsoft.com/office/powerpoint/2010/main" val="7735116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0094A3-B1D9-46B4-9F75-140AA5A20D20}"/>
              </a:ext>
            </a:extLst>
          </p:cNvPr>
          <p:cNvSpPr>
            <a:spLocks noGrp="1"/>
          </p:cNvSpPr>
          <p:nvPr>
            <p:ph type="title"/>
          </p:nvPr>
        </p:nvSpPr>
        <p:spPr/>
        <p:txBody>
          <a:bodyPr/>
          <a:lstStyle/>
          <a:p>
            <a:r>
              <a:rPr lang="en-US" sz="3600" b="1" u="sng" dirty="0" smtClean="0">
                <a:effectLst/>
                <a:latin typeface="Calibri" panose="020F0502020204030204" pitchFamily="34" charset="0"/>
                <a:ea typeface="Times New Roman" panose="02020603050405020304" pitchFamily="18" charset="0"/>
              </a:rPr>
              <a:t>Data </a:t>
            </a:r>
            <a:r>
              <a:rPr lang="en-US" sz="3600" b="1" u="sng" dirty="0">
                <a:effectLst/>
                <a:latin typeface="Calibri" panose="020F0502020204030204" pitchFamily="34" charset="0"/>
                <a:ea typeface="Times New Roman" panose="02020603050405020304" pitchFamily="18" charset="0"/>
              </a:rPr>
              <a:t>Sources and their formats</a:t>
            </a:r>
            <a:endParaRPr lang="en-IN" b="1" dirty="0"/>
          </a:p>
        </p:txBody>
      </p:sp>
      <p:sp>
        <p:nvSpPr>
          <p:cNvPr id="3" name="Content Placeholder 2">
            <a:extLst>
              <a:ext uri="{FF2B5EF4-FFF2-40B4-BE49-F238E27FC236}">
                <a16:creationId xmlns:a16="http://schemas.microsoft.com/office/drawing/2014/main" xmlns="" id="{434B5BD8-061C-4100-B82E-564363EF0E9D}"/>
              </a:ext>
            </a:extLst>
          </p:cNvPr>
          <p:cNvSpPr>
            <a:spLocks noGrp="1"/>
          </p:cNvSpPr>
          <p:nvPr>
            <p:ph sz="quarter" idx="13"/>
          </p:nvPr>
        </p:nvSpPr>
        <p:spPr>
          <a:xfrm>
            <a:off x="913774" y="2057400"/>
            <a:ext cx="10363826" cy="4495800"/>
          </a:xfrm>
        </p:spPr>
        <p:txBody>
          <a:bodyPr>
            <a:normAutofit lnSpcReduction="10000"/>
          </a:bodyPr>
          <a:lstStyle/>
          <a:p>
            <a:pPr>
              <a:buFont typeface="Wingdings" pitchFamily="2" charset="2"/>
              <a:buChar char="Ø"/>
            </a:pPr>
            <a:r>
              <a:rPr lang="en-US" b="1" dirty="0"/>
              <a:t>The Data has been collected from Different websites which includes www.cardekho.com</a:t>
            </a:r>
            <a:r>
              <a:rPr lang="en-US" b="1" dirty="0" smtClean="0"/>
              <a:t>, www.cars24.com</a:t>
            </a:r>
            <a:r>
              <a:rPr lang="en-US" b="1" dirty="0"/>
              <a:t>, </a:t>
            </a:r>
            <a:r>
              <a:rPr lang="en-US" b="1" dirty="0" smtClean="0"/>
              <a:t> www.carwale.com</a:t>
            </a:r>
            <a:r>
              <a:rPr lang="en-US" b="1" dirty="0"/>
              <a:t>, www.mahindrafirstchoice.com. </a:t>
            </a:r>
            <a:endParaRPr lang="en-US" b="1" dirty="0" smtClean="0"/>
          </a:p>
          <a:p>
            <a:pPr>
              <a:buFont typeface="Wingdings" pitchFamily="2" charset="2"/>
              <a:buChar char="Ø"/>
            </a:pPr>
            <a:r>
              <a:rPr lang="en-US" b="1" dirty="0" smtClean="0"/>
              <a:t>The </a:t>
            </a:r>
            <a:r>
              <a:rPr lang="en-US" b="1" dirty="0"/>
              <a:t>selenium method has been used to extract the data from these websites with the use of the Python. </a:t>
            </a:r>
            <a:endParaRPr lang="en-US" b="1" dirty="0" smtClean="0"/>
          </a:p>
          <a:p>
            <a:pPr>
              <a:buFont typeface="Wingdings" pitchFamily="2" charset="2"/>
              <a:buChar char="Ø"/>
            </a:pPr>
            <a:r>
              <a:rPr lang="en-US" b="1" dirty="0" smtClean="0"/>
              <a:t>We </a:t>
            </a:r>
            <a:r>
              <a:rPr lang="en-US" b="1" dirty="0"/>
              <a:t>have extracted the total data 6824 used cars from these websites. </a:t>
            </a:r>
            <a:endParaRPr lang="en-US" b="1" dirty="0" smtClean="0"/>
          </a:p>
          <a:p>
            <a:pPr>
              <a:buFont typeface="Wingdings" pitchFamily="2" charset="2"/>
              <a:buChar char="Ø"/>
            </a:pPr>
            <a:r>
              <a:rPr lang="en-US" b="1" dirty="0" smtClean="0"/>
              <a:t>The </a:t>
            </a:r>
            <a:r>
              <a:rPr lang="en-US" b="1" dirty="0"/>
              <a:t>extracted data includes different  details like Brand Name, Model Name, Variant  Name, Manufacturing Year, Kilometers Driven by car, Fuel Type, Number of owners used the car, Location, Price of the car and the Name of the websites from where the details  have been extracted.  </a:t>
            </a:r>
            <a:endParaRPr lang="en-US" b="1" dirty="0" smtClean="0"/>
          </a:p>
          <a:p>
            <a:pPr>
              <a:buFont typeface="Wingdings" pitchFamily="2" charset="2"/>
              <a:buChar char="Ø"/>
            </a:pPr>
            <a:r>
              <a:rPr lang="en-US" b="1" dirty="0" smtClean="0"/>
              <a:t>The </a:t>
            </a:r>
            <a:r>
              <a:rPr lang="en-US" b="1" dirty="0"/>
              <a:t>total Data Includes 6824 rows and the 10 columns.</a:t>
            </a:r>
          </a:p>
          <a:p>
            <a:endParaRPr lang="en-IN" b="1" dirty="0"/>
          </a:p>
        </p:txBody>
      </p:sp>
    </p:spTree>
    <p:extLst>
      <p:ext uri="{BB962C8B-B14F-4D97-AF65-F5344CB8AC3E}">
        <p14:creationId xmlns:p14="http://schemas.microsoft.com/office/powerpoint/2010/main" val="33218137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2"/>
          <a:srcRect l="16766" t="29431" r="25759" b="7280"/>
          <a:stretch/>
        </p:blipFill>
        <p:spPr>
          <a:xfrm>
            <a:off x="746760" y="602932"/>
            <a:ext cx="6720840" cy="5813108"/>
          </a:xfrm>
          <a:prstGeom prst="rect">
            <a:avLst/>
          </a:prstGeom>
        </p:spPr>
      </p:pic>
      <p:pic>
        <p:nvPicPr>
          <p:cNvPr id="4" name="Picture 3"/>
          <p:cNvPicPr/>
          <p:nvPr/>
        </p:nvPicPr>
        <p:blipFill rotWithShape="1">
          <a:blip r:embed="rId3"/>
          <a:srcRect l="16693" t="48704" r="64476" b="21214"/>
          <a:stretch/>
        </p:blipFill>
        <p:spPr>
          <a:xfrm>
            <a:off x="7788592" y="607218"/>
            <a:ext cx="4098607" cy="5808822"/>
          </a:xfrm>
          <a:prstGeom prst="rect">
            <a:avLst/>
          </a:prstGeom>
        </p:spPr>
      </p:pic>
    </p:spTree>
    <p:extLst>
      <p:ext uri="{BB962C8B-B14F-4D97-AF65-F5344CB8AC3E}">
        <p14:creationId xmlns:p14="http://schemas.microsoft.com/office/powerpoint/2010/main" val="3805703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B042EE-0132-4C85-94D2-F1A80F19788E}"/>
              </a:ext>
            </a:extLst>
          </p:cNvPr>
          <p:cNvSpPr>
            <a:spLocks noGrp="1"/>
          </p:cNvSpPr>
          <p:nvPr>
            <p:ph type="title"/>
          </p:nvPr>
        </p:nvSpPr>
        <p:spPr>
          <a:xfrm>
            <a:off x="2337884" y="267997"/>
            <a:ext cx="8013843" cy="830139"/>
          </a:xfrm>
        </p:spPr>
        <p:txBody>
          <a:bodyPr>
            <a:normAutofit/>
          </a:bodyPr>
          <a:lstStyle/>
          <a:p>
            <a:r>
              <a:rPr lang="en-US" b="1" u="sng" dirty="0">
                <a:effectLst/>
                <a:ea typeface="Times New Roman" panose="02020603050405020304" pitchFamily="18" charset="0"/>
              </a:rPr>
              <a:t>Data Pre-processing Done</a:t>
            </a:r>
            <a:endParaRPr lang="en-IN" b="1" dirty="0"/>
          </a:p>
        </p:txBody>
      </p:sp>
      <p:sp>
        <p:nvSpPr>
          <p:cNvPr id="3" name="Content Placeholder 2">
            <a:extLst>
              <a:ext uri="{FF2B5EF4-FFF2-40B4-BE49-F238E27FC236}">
                <a16:creationId xmlns:a16="http://schemas.microsoft.com/office/drawing/2014/main" xmlns="" id="{54A5FA46-6422-46CC-B1D3-BC09E0E2A0C5}"/>
              </a:ext>
            </a:extLst>
          </p:cNvPr>
          <p:cNvSpPr>
            <a:spLocks noGrp="1"/>
          </p:cNvSpPr>
          <p:nvPr>
            <p:ph sz="quarter" idx="13"/>
          </p:nvPr>
        </p:nvSpPr>
        <p:spPr>
          <a:xfrm>
            <a:off x="914087" y="1158240"/>
            <a:ext cx="10363826" cy="5699760"/>
          </a:xfrm>
        </p:spPr>
        <p:txBody>
          <a:bodyPr>
            <a:normAutofit fontScale="62500" lnSpcReduction="20000"/>
          </a:bodyPr>
          <a:lstStyle/>
          <a:p>
            <a:pPr marL="0" indent="0">
              <a:lnSpc>
                <a:spcPct val="160000"/>
              </a:lnSpc>
              <a:spcBef>
                <a:spcPts val="0"/>
              </a:spcBef>
              <a:buNone/>
            </a:pPr>
            <a:r>
              <a:rPr lang="en-US" sz="2100" dirty="0">
                <a:effectLst/>
                <a:latin typeface="Calibri" panose="020F0502020204030204" pitchFamily="34" charset="0"/>
                <a:ea typeface="Times New Roman" panose="02020603050405020304" pitchFamily="18" charset="0"/>
                <a:cs typeface="Calibri" panose="020F0502020204030204" pitchFamily="34" charset="0"/>
              </a:rPr>
              <a:t> </a:t>
            </a:r>
            <a:r>
              <a:rPr lang="en-US" sz="2600" dirty="0">
                <a:effectLst/>
                <a:latin typeface="Calibri" panose="020F0502020204030204" pitchFamily="34" charset="0"/>
                <a:ea typeface="Times New Roman" panose="02020603050405020304" pitchFamily="18" charset="0"/>
                <a:cs typeface="Calibri" panose="020F0502020204030204" pitchFamily="34" charset="0"/>
              </a:rPr>
              <a:t>B</a:t>
            </a:r>
            <a:r>
              <a:rPr lang="en-US" sz="2600" b="1" dirty="0">
                <a:effectLst/>
                <a:latin typeface="Calibri" panose="020F0502020204030204" pitchFamily="34" charset="0"/>
                <a:ea typeface="Times New Roman" panose="02020603050405020304" pitchFamily="18" charset="0"/>
                <a:cs typeface="Calibri" panose="020F0502020204030204" pitchFamily="34" charset="0"/>
              </a:rPr>
              <a:t>elow are the steps taking for pre-processing and cleaning the data for the  analysis.</a:t>
            </a:r>
            <a:endParaRPr lang="en-IN" sz="2600" b="1" dirty="0">
              <a:effectLst/>
              <a:latin typeface="Calibri" panose="020F0502020204030204" pitchFamily="34" charset="0"/>
              <a:ea typeface="Times New Roman" panose="02020603050405020304" pitchFamily="18" charset="0"/>
              <a:cs typeface="Calibri" panose="020F0502020204030204" pitchFamily="34" charset="0"/>
            </a:endParaRPr>
          </a:p>
          <a:p>
            <a:pPr indent="0">
              <a:spcBef>
                <a:spcPts val="0"/>
              </a:spcBef>
              <a:buNone/>
            </a:pPr>
            <a:r>
              <a:rPr lang="en-US" sz="2600" b="1" dirty="0">
                <a:effectLst/>
                <a:latin typeface="Calibri" panose="020F0502020204030204" pitchFamily="34" charset="0"/>
                <a:ea typeface="Times New Roman" panose="02020603050405020304" pitchFamily="18" charset="0"/>
                <a:cs typeface="Calibri" panose="020F0502020204030204" pitchFamily="34" charset="0"/>
              </a:rPr>
              <a:t> </a:t>
            </a:r>
            <a:endParaRPr lang="en-IN" sz="2600" b="1" dirty="0">
              <a:effectLst/>
              <a:latin typeface="Calibri" panose="020F0502020204030204" pitchFamily="34" charset="0"/>
              <a:ea typeface="Times New Roman" panose="02020603050405020304" pitchFamily="18" charset="0"/>
              <a:cs typeface="Calibri" panose="020F0502020204030204" pitchFamily="34" charset="0"/>
            </a:endParaRPr>
          </a:p>
          <a:p>
            <a:pPr lvl="0">
              <a:buFont typeface="Wingdings" pitchFamily="2" charset="2"/>
              <a:buChar char="Ø"/>
            </a:pPr>
            <a:r>
              <a:rPr lang="en-US" sz="2600" b="1" dirty="0"/>
              <a:t>Extract the data from the different websites which includes www.cardekho.com, www.cars24.com, www.carwale.com, </a:t>
            </a:r>
            <a:r>
              <a:rPr lang="en-US" sz="2600" b="1" dirty="0" smtClean="0"/>
              <a:t>www.mahindrafirstchoice.com.</a:t>
            </a:r>
            <a:endParaRPr lang="en-US" sz="2600" b="1" dirty="0"/>
          </a:p>
          <a:p>
            <a:pPr lvl="0">
              <a:buFont typeface="Wingdings" pitchFamily="2" charset="2"/>
              <a:buChar char="Ø"/>
            </a:pPr>
            <a:r>
              <a:rPr lang="en-US" sz="2600" b="1" dirty="0"/>
              <a:t>The Selenium method is used to scrap the data from these websites. </a:t>
            </a:r>
          </a:p>
          <a:p>
            <a:pPr lvl="0">
              <a:buFont typeface="Wingdings" pitchFamily="2" charset="2"/>
              <a:buChar char="Ø"/>
            </a:pPr>
            <a:r>
              <a:rPr lang="en-US" sz="2600" b="1" dirty="0"/>
              <a:t>Total 6824 used cars data have been extracted from these websites which includes details like Brand Name, Model Name, Variant  Name, Manufacturing Year, Kilometers Driven by car, Fuel Type, Number of owners used the car, Location, Price of the car and the Name of the websites from where the details  have been extracted.</a:t>
            </a:r>
          </a:p>
          <a:p>
            <a:pPr lvl="0">
              <a:buFont typeface="Wingdings" pitchFamily="2" charset="2"/>
              <a:buChar char="Ø"/>
            </a:pPr>
            <a:r>
              <a:rPr lang="en-US" sz="2600" b="1" dirty="0"/>
              <a:t>There are no null values.</a:t>
            </a:r>
          </a:p>
          <a:p>
            <a:pPr lvl="0">
              <a:buFont typeface="Wingdings" pitchFamily="2" charset="2"/>
              <a:buChar char="Ø"/>
            </a:pPr>
            <a:r>
              <a:rPr lang="en-US" sz="2600" b="1" dirty="0"/>
              <a:t>Most of the data are object type except Manufacturing year, Driven Kilometers and the Price of the car. </a:t>
            </a:r>
          </a:p>
          <a:p>
            <a:pPr lvl="0">
              <a:buFont typeface="Wingdings" pitchFamily="2" charset="2"/>
              <a:buChar char="Ø"/>
            </a:pPr>
            <a:r>
              <a:rPr lang="en-US" sz="2600" b="1" dirty="0"/>
              <a:t>The outliers and the skewness is available in the data which has been removed before processing the Model. </a:t>
            </a:r>
          </a:p>
          <a:p>
            <a:pPr lvl="0">
              <a:buFont typeface="Wingdings" pitchFamily="2" charset="2"/>
              <a:buChar char="Ø"/>
            </a:pPr>
            <a:r>
              <a:rPr lang="en-US" sz="2600" b="1" dirty="0"/>
              <a:t>Rectified the string data for visualization. </a:t>
            </a:r>
          </a:p>
          <a:p>
            <a:pPr lvl="0">
              <a:buFont typeface="Wingdings" pitchFamily="2" charset="2"/>
              <a:buChar char="Ø"/>
            </a:pPr>
            <a:r>
              <a:rPr lang="en-US" sz="2600" b="1" dirty="0"/>
              <a:t>Used Label Encoder for converting the object data into Integer for further analysis. </a:t>
            </a:r>
          </a:p>
          <a:p>
            <a:pPr lvl="0">
              <a:buFont typeface="Wingdings" pitchFamily="2" charset="2"/>
              <a:buChar char="Ø"/>
            </a:pPr>
            <a:r>
              <a:rPr lang="en-US" sz="2600" b="1" dirty="0"/>
              <a:t>Used power transform method for standardization of the data</a:t>
            </a:r>
          </a:p>
          <a:p>
            <a:endParaRPr lang="en-IN" dirty="0"/>
          </a:p>
        </p:txBody>
      </p:sp>
    </p:spTree>
    <p:extLst>
      <p:ext uri="{BB962C8B-B14F-4D97-AF65-F5344CB8AC3E}">
        <p14:creationId xmlns:p14="http://schemas.microsoft.com/office/powerpoint/2010/main" val="17028374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618517"/>
            <a:ext cx="10364451" cy="1271243"/>
          </a:xfrm>
        </p:spPr>
        <p:txBody>
          <a:bodyPr/>
          <a:lstStyle/>
          <a:p>
            <a:pPr lvl="0"/>
            <a:r>
              <a:rPr lang="en-US" b="1" u="sng" dirty="0"/>
              <a:t>Data Inputs- Logic- Output Relationships</a:t>
            </a:r>
            <a:r>
              <a:rPr lang="en-US" dirty="0"/>
              <a:t/>
            </a:r>
            <a:br>
              <a:rPr lang="en-US" dirty="0"/>
            </a:br>
            <a:endParaRPr lang="en-US" dirty="0"/>
          </a:p>
        </p:txBody>
      </p:sp>
      <p:sp>
        <p:nvSpPr>
          <p:cNvPr id="3" name="Content Placeholder 2"/>
          <p:cNvSpPr>
            <a:spLocks noGrp="1"/>
          </p:cNvSpPr>
          <p:nvPr>
            <p:ph sz="quarter" idx="13"/>
          </p:nvPr>
        </p:nvSpPr>
        <p:spPr/>
        <p:txBody>
          <a:bodyPr>
            <a:normAutofit/>
          </a:bodyPr>
          <a:lstStyle/>
          <a:p>
            <a:pPr>
              <a:buFont typeface="Wingdings" pitchFamily="2" charset="2"/>
              <a:buChar char="Ø"/>
            </a:pPr>
            <a:r>
              <a:rPr lang="en-US" sz="1800" b="1" dirty="0"/>
              <a:t>The data has been categorized into two and that has been given x and y</a:t>
            </a:r>
          </a:p>
          <a:p>
            <a:pPr>
              <a:buFont typeface="Wingdings" pitchFamily="2" charset="2"/>
              <a:buChar char="Ø"/>
            </a:pPr>
            <a:r>
              <a:rPr lang="en-US" sz="1800" b="1" dirty="0"/>
              <a:t>y data contains the columns (Price of the used car). </a:t>
            </a:r>
          </a:p>
          <a:p>
            <a:pPr>
              <a:buFont typeface="Wingdings" pitchFamily="2" charset="2"/>
              <a:buChar char="Ø"/>
            </a:pPr>
            <a:r>
              <a:rPr lang="en-US" sz="1800" b="1" dirty="0"/>
              <a:t>x data contains the complete data except the Price column which will help to understand the relationship of all the other columns with each other and help to predict the value of y (Price of the used car).</a:t>
            </a:r>
          </a:p>
        </p:txBody>
      </p:sp>
    </p:spTree>
    <p:extLst>
      <p:ext uri="{BB962C8B-B14F-4D97-AF65-F5344CB8AC3E}">
        <p14:creationId xmlns:p14="http://schemas.microsoft.com/office/powerpoint/2010/main" val="2395573452"/>
      </p:ext>
    </p:extLst>
  </p:cSld>
  <p:clrMapOvr>
    <a:masterClrMapping/>
  </p:clrMapOvr>
  <p:timing>
    <p:tnLst>
      <p:par>
        <p:cTn id="1" dur="indefinite" restart="never" nodeType="tmRoot"/>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xmlns="" name="Droplet" id="{8984A317-299A-4E50-B45D-BFC9EDE2337A}" vid="{A633B6A3-9E7F-4C10-9C98-2517A313436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B58277-F8DF-46FF-84EC-EF41B835E6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441</TotalTime>
  <Words>733</Words>
  <Application>Microsoft Office PowerPoint</Application>
  <PresentationFormat>Custom</PresentationFormat>
  <Paragraphs>67</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Droplet</vt:lpstr>
      <vt:lpstr>PowerPoint Presentation</vt:lpstr>
      <vt:lpstr>“A STUDY OF CREATION OF USED CAR PRICE EVALUATION MACHINE LEARNING MODEL”</vt:lpstr>
      <vt:lpstr>INTRODUCTION</vt:lpstr>
      <vt:lpstr>Motivation for the Problem Undertaken</vt:lpstr>
      <vt:lpstr>Analytical Problem Framing</vt:lpstr>
      <vt:lpstr>Data Sources and their formats</vt:lpstr>
      <vt:lpstr>PowerPoint Presentation</vt:lpstr>
      <vt:lpstr>Data Pre-processing Done</vt:lpstr>
      <vt:lpstr>Data Inputs- Logic- Output Relationships </vt:lpstr>
      <vt:lpstr>  Model/s Development and Evaluation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Findings of the study</vt:lpstr>
      <vt:lpstr>PowerPoint Presentation</vt:lpstr>
      <vt:lpstr>Conclusions of the Study</vt:lpstr>
      <vt:lpstr>Below is the actual data v/s prediction data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Shonali Ahuja</dc:creator>
  <cp:lastModifiedBy>Admin</cp:lastModifiedBy>
  <cp:revision>44</cp:revision>
  <dcterms:created xsi:type="dcterms:W3CDTF">2021-11-16T06:13:58Z</dcterms:created>
  <dcterms:modified xsi:type="dcterms:W3CDTF">2021-12-30T19:03:49Z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